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1045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all box horizontallly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19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815584"/>
            <a:ext cx="13048488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28" y="6099048"/>
            <a:ext cx="457200" cy="64008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362456" y="6099048"/>
            <a:ext cx="3328416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29416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Author: Sumaiya Jannat</a:t>
            </a:r>
            <a:endParaRPr lang="en-US" sz="2230" dirty="0"/>
          </a:p>
        </p:txBody>
      </p:sp>
      <p:sp>
        <p:nvSpPr>
          <p:cNvPr id="7" name="Text 1"/>
          <p:cNvSpPr/>
          <p:nvPr/>
        </p:nvSpPr>
        <p:spPr>
          <a:xfrm>
            <a:off x="1362456" y="6492240"/>
            <a:ext cx="332841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r>
              <a:rPr lang="en-US" sz="1330" dirty="0">
                <a:solidFill>
                  <a:srgbClr val="29416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Created with Pi</a:t>
            </a:r>
            <a:endParaRPr lang="en-US" sz="1330" dirty="0"/>
          </a:p>
        </p:txBody>
      </p:sp>
      <p:sp>
        <p:nvSpPr>
          <p:cNvPr id="8" name="Text 2"/>
          <p:cNvSpPr/>
          <p:nvPr/>
        </p:nvSpPr>
        <p:spPr>
          <a:xfrm>
            <a:off x="795528" y="3602736"/>
            <a:ext cx="13048488" cy="1956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60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Introduction to Artificial Intelligence</a:t>
            </a:r>
            <a:endParaRPr lang="en-US" sz="616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4334256"/>
            <a:ext cx="3922776" cy="5120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074920"/>
            <a:ext cx="3922776" cy="51206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904" y="4334256"/>
            <a:ext cx="3922776" cy="51206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904" y="5074920"/>
            <a:ext cx="3922776" cy="51206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192" y="4407408"/>
            <a:ext cx="3191256" cy="51206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192" y="5148072"/>
            <a:ext cx="3191256" cy="51206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8424" y="4407408"/>
            <a:ext cx="3191256" cy="51206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8424" y="5148072"/>
            <a:ext cx="3191256" cy="51206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28" y="4334256"/>
            <a:ext cx="512064" cy="512064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528" y="5074920"/>
            <a:ext cx="512064" cy="512064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6904" y="4334256"/>
            <a:ext cx="512064" cy="512064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6904" y="5074920"/>
            <a:ext cx="512064" cy="512064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795528" y="2660904"/>
            <a:ext cx="8074152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9. Constraint Propagation: Inference in CSPs</a:t>
            </a:r>
            <a:endParaRPr lang="en-US" sz="4460" dirty="0"/>
          </a:p>
        </p:txBody>
      </p:sp>
      <p:sp>
        <p:nvSpPr>
          <p:cNvPr id="17" name="Text 1"/>
          <p:cNvSpPr/>
          <p:nvPr/>
        </p:nvSpPr>
        <p:spPr>
          <a:xfrm>
            <a:off x="960120" y="4343400"/>
            <a:ext cx="20116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1</a:t>
            </a:r>
            <a:endParaRPr lang="en-US" sz="2670" dirty="0"/>
          </a:p>
        </p:txBody>
      </p:sp>
      <p:sp>
        <p:nvSpPr>
          <p:cNvPr id="18" name="Text 2"/>
          <p:cNvSpPr/>
          <p:nvPr/>
        </p:nvSpPr>
        <p:spPr>
          <a:xfrm>
            <a:off x="1536192" y="4407408"/>
            <a:ext cx="319125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Node consistency</a:t>
            </a:r>
            <a:endParaRPr lang="en-US" sz="2230" dirty="0"/>
          </a:p>
        </p:txBody>
      </p:sp>
      <p:sp>
        <p:nvSpPr>
          <p:cNvPr id="19" name="Text 3"/>
          <p:cNvSpPr/>
          <p:nvPr/>
        </p:nvSpPr>
        <p:spPr>
          <a:xfrm>
            <a:off x="960120" y="5074920"/>
            <a:ext cx="20116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3</a:t>
            </a:r>
            <a:endParaRPr lang="en-US" sz="2670" dirty="0"/>
          </a:p>
        </p:txBody>
      </p:sp>
      <p:sp>
        <p:nvSpPr>
          <p:cNvPr id="20" name="Text 4"/>
          <p:cNvSpPr/>
          <p:nvPr/>
        </p:nvSpPr>
        <p:spPr>
          <a:xfrm>
            <a:off x="1536192" y="5148072"/>
            <a:ext cx="319125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Path consistency</a:t>
            </a:r>
            <a:endParaRPr lang="en-US" sz="2230" dirty="0"/>
          </a:p>
        </p:txBody>
      </p:sp>
      <p:sp>
        <p:nvSpPr>
          <p:cNvPr id="21" name="Text 5"/>
          <p:cNvSpPr/>
          <p:nvPr/>
        </p:nvSpPr>
        <p:spPr>
          <a:xfrm>
            <a:off x="5102352" y="4343400"/>
            <a:ext cx="20116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2</a:t>
            </a:r>
            <a:endParaRPr lang="en-US" sz="2670" dirty="0"/>
          </a:p>
        </p:txBody>
      </p:sp>
      <p:sp>
        <p:nvSpPr>
          <p:cNvPr id="22" name="Text 6"/>
          <p:cNvSpPr/>
          <p:nvPr/>
        </p:nvSpPr>
        <p:spPr>
          <a:xfrm>
            <a:off x="5678424" y="4407408"/>
            <a:ext cx="319125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Arc consistency</a:t>
            </a:r>
            <a:endParaRPr lang="en-US" sz="2230" dirty="0"/>
          </a:p>
        </p:txBody>
      </p:sp>
      <p:sp>
        <p:nvSpPr>
          <p:cNvPr id="23" name="Text 7"/>
          <p:cNvSpPr/>
          <p:nvPr/>
        </p:nvSpPr>
        <p:spPr>
          <a:xfrm>
            <a:off x="5102352" y="5074920"/>
            <a:ext cx="20116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4</a:t>
            </a:r>
            <a:endParaRPr lang="en-US" sz="2670" dirty="0"/>
          </a:p>
        </p:txBody>
      </p:sp>
      <p:sp>
        <p:nvSpPr>
          <p:cNvPr id="24" name="Text 8"/>
          <p:cNvSpPr/>
          <p:nvPr/>
        </p:nvSpPr>
        <p:spPr>
          <a:xfrm>
            <a:off x="5678424" y="5148072"/>
            <a:ext cx="319125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Global constraints</a:t>
            </a:r>
            <a:endParaRPr lang="en-US" sz="223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502152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60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Thank You</a:t>
            </a:r>
            <a:endParaRPr lang="en-US" sz="616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950976"/>
            <a:ext cx="13048488" cy="9326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7310"/>
              </a:lnSpc>
              <a:buNone/>
            </a:pPr>
            <a:r>
              <a:rPr lang="en-US" sz="5850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CONTENTS</a:t>
            </a:r>
            <a:endParaRPr lang="en-US" sz="5850" dirty="0"/>
          </a:p>
        </p:txBody>
      </p:sp>
      <p:sp>
        <p:nvSpPr>
          <p:cNvPr id="5" name="Text 1"/>
          <p:cNvSpPr/>
          <p:nvPr/>
        </p:nvSpPr>
        <p:spPr>
          <a:xfrm>
            <a:off x="795528" y="2121408"/>
            <a:ext cx="1304848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80"/>
              </a:lnSpc>
              <a:buNone/>
            </a:pPr>
            <a:r>
              <a:rPr lang="en-US" sz="2540" b="1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1. What is AI?</a:t>
            </a:r>
            <a:endParaRPr lang="en-US" sz="2540" dirty="0"/>
          </a:p>
        </p:txBody>
      </p:sp>
      <p:sp>
        <p:nvSpPr>
          <p:cNvPr id="6" name="Text 2"/>
          <p:cNvSpPr/>
          <p:nvPr/>
        </p:nvSpPr>
        <p:spPr>
          <a:xfrm>
            <a:off x="795528" y="2770632"/>
            <a:ext cx="1304848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80"/>
              </a:lnSpc>
              <a:buNone/>
            </a:pPr>
            <a:r>
              <a:rPr lang="en-US" sz="2540" b="1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2. Agents and Environments </a:t>
            </a:r>
            <a:endParaRPr lang="en-US" sz="2540" dirty="0"/>
          </a:p>
        </p:txBody>
      </p:sp>
      <p:sp>
        <p:nvSpPr>
          <p:cNvPr id="7" name="Text 3"/>
          <p:cNvSpPr/>
          <p:nvPr/>
        </p:nvSpPr>
        <p:spPr>
          <a:xfrm>
            <a:off x="795528" y="3410712"/>
            <a:ext cx="1304848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80"/>
              </a:lnSpc>
              <a:buNone/>
            </a:pPr>
            <a:r>
              <a:rPr lang="en-US" sz="2540" b="1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3. Problem-Solving Agents </a:t>
            </a:r>
            <a:endParaRPr lang="en-US" sz="2540" dirty="0"/>
          </a:p>
        </p:txBody>
      </p:sp>
      <p:sp>
        <p:nvSpPr>
          <p:cNvPr id="8" name="Text 4"/>
          <p:cNvSpPr/>
          <p:nvPr/>
        </p:nvSpPr>
        <p:spPr>
          <a:xfrm>
            <a:off x="795528" y="4059936"/>
            <a:ext cx="1304848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80"/>
              </a:lnSpc>
              <a:buNone/>
            </a:pPr>
            <a:r>
              <a:rPr lang="en-US" sz="2540" b="1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4. Uninformed Search Strategies</a:t>
            </a:r>
            <a:endParaRPr lang="en-US" sz="2540" dirty="0"/>
          </a:p>
        </p:txBody>
      </p:sp>
      <p:sp>
        <p:nvSpPr>
          <p:cNvPr id="9" name="Text 5"/>
          <p:cNvSpPr/>
          <p:nvPr/>
        </p:nvSpPr>
        <p:spPr>
          <a:xfrm>
            <a:off x="795528" y="4709160"/>
            <a:ext cx="1304848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80"/>
              </a:lnSpc>
              <a:buNone/>
            </a:pPr>
            <a:r>
              <a:rPr lang="en-US" sz="2540" b="1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5. Informed Search Strategies </a:t>
            </a:r>
            <a:endParaRPr lang="en-US" sz="2540" dirty="0"/>
          </a:p>
        </p:txBody>
      </p:sp>
      <p:sp>
        <p:nvSpPr>
          <p:cNvPr id="10" name="Text 6"/>
          <p:cNvSpPr/>
          <p:nvPr/>
        </p:nvSpPr>
        <p:spPr>
          <a:xfrm>
            <a:off x="795528" y="5349240"/>
            <a:ext cx="1304848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80"/>
              </a:lnSpc>
              <a:buNone/>
            </a:pPr>
            <a:r>
              <a:rPr lang="en-US" sz="2540" b="1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6. AI Game Examples </a:t>
            </a:r>
            <a:endParaRPr lang="en-US" sz="2540" dirty="0"/>
          </a:p>
        </p:txBody>
      </p:sp>
      <p:sp>
        <p:nvSpPr>
          <p:cNvPr id="11" name="Text 7"/>
          <p:cNvSpPr/>
          <p:nvPr/>
        </p:nvSpPr>
        <p:spPr>
          <a:xfrm>
            <a:off x="795528" y="5998464"/>
            <a:ext cx="1304848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80"/>
              </a:lnSpc>
              <a:buNone/>
            </a:pPr>
            <a:r>
              <a:rPr lang="en-US" sz="2540" b="1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7. Defining Constraint Satisfaction Problems</a:t>
            </a:r>
            <a:endParaRPr lang="en-US" sz="2540" dirty="0"/>
          </a:p>
        </p:txBody>
      </p:sp>
      <p:sp>
        <p:nvSpPr>
          <p:cNvPr id="12" name="Text 8"/>
          <p:cNvSpPr/>
          <p:nvPr/>
        </p:nvSpPr>
        <p:spPr>
          <a:xfrm>
            <a:off x="795528" y="6647688"/>
            <a:ext cx="1304848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80"/>
              </a:lnSpc>
              <a:buNone/>
            </a:pPr>
            <a:r>
              <a:rPr lang="en-US" sz="2540" b="1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8. Constraint Propagation: Inference in CSPs</a:t>
            </a:r>
            <a:endParaRPr lang="en-US" sz="254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47688" y="2816352"/>
            <a:ext cx="719632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914400" indent="-914400" algn="l">
              <a:lnSpc>
                <a:spcPts val="5580"/>
              </a:lnSpc>
              <a:buAutoNum type="arabicPeriod"/>
            </a:pPr>
            <a:r>
              <a:rPr lang="en-US" sz="4460" dirty="0" smtClean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What </a:t>
            </a:r>
            <a:r>
              <a:rPr lang="en-US" sz="4460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is AI</a:t>
            </a:r>
            <a:r>
              <a:rPr lang="en-US" sz="4460" dirty="0" smtClean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?</a:t>
            </a:r>
          </a:p>
        </p:txBody>
      </p:sp>
      <p:sp>
        <p:nvSpPr>
          <p:cNvPr id="5" name="Text 1"/>
          <p:cNvSpPr/>
          <p:nvPr/>
        </p:nvSpPr>
        <p:spPr>
          <a:xfrm>
            <a:off x="6647688" y="3776472"/>
            <a:ext cx="7196328" cy="41102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endParaRPr lang="en-US" sz="3570" dirty="0"/>
          </a:p>
        </p:txBody>
      </p:sp>
      <p:sp>
        <p:nvSpPr>
          <p:cNvPr id="6" name="Text 2"/>
          <p:cNvSpPr/>
          <p:nvPr/>
        </p:nvSpPr>
        <p:spPr>
          <a:xfrm>
            <a:off x="6525491" y="4315968"/>
            <a:ext cx="6988094" cy="31135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endParaRPr lang="en-US" sz="178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591" cy="822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06045" y="3858768"/>
            <a:ext cx="71726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Artificial Intelligence (AI)</a:t>
            </a:r>
            <a:r>
              <a:rPr lang="en-US" sz="3200" dirty="0" smtClean="0"/>
              <a:t> is the simulation of human intelligence in machines that can think, learn, and make decisions.</a:t>
            </a:r>
            <a:endParaRPr lang="en-US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3502152"/>
            <a:ext cx="2542032" cy="11704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28" y="4892040"/>
            <a:ext cx="3922776" cy="81381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160" y="3502152"/>
            <a:ext cx="2542032" cy="11704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6904" y="4892040"/>
            <a:ext cx="3922776" cy="81381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7648" y="3502152"/>
            <a:ext cx="2542032" cy="1170432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795528" y="2542032"/>
            <a:ext cx="8074152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2. Agents and Environments</a:t>
            </a:r>
            <a:endParaRPr lang="en-US" sz="4460" dirty="0"/>
          </a:p>
        </p:txBody>
      </p:sp>
      <p:sp>
        <p:nvSpPr>
          <p:cNvPr id="10" name="Text 1"/>
          <p:cNvSpPr/>
          <p:nvPr/>
        </p:nvSpPr>
        <p:spPr>
          <a:xfrm>
            <a:off x="1024128" y="3730752"/>
            <a:ext cx="209397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EAEFF6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Simple reflex agents</a:t>
            </a:r>
            <a:endParaRPr lang="en-US" sz="2230" dirty="0"/>
          </a:p>
        </p:txBody>
      </p:sp>
      <p:sp>
        <p:nvSpPr>
          <p:cNvPr id="11" name="Text 2"/>
          <p:cNvSpPr/>
          <p:nvPr/>
        </p:nvSpPr>
        <p:spPr>
          <a:xfrm>
            <a:off x="1024128" y="5120640"/>
            <a:ext cx="347472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EAEFF6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Utility-based agents</a:t>
            </a:r>
            <a:endParaRPr lang="en-US" sz="2230" dirty="0"/>
          </a:p>
        </p:txBody>
      </p:sp>
      <p:sp>
        <p:nvSpPr>
          <p:cNvPr id="12" name="Text 3"/>
          <p:cNvSpPr/>
          <p:nvPr/>
        </p:nvSpPr>
        <p:spPr>
          <a:xfrm>
            <a:off x="3785616" y="3730752"/>
            <a:ext cx="209397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A9BFDA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Model-based reflex agents</a:t>
            </a:r>
            <a:endParaRPr lang="en-US" sz="2230" dirty="0"/>
          </a:p>
        </p:txBody>
      </p:sp>
      <p:sp>
        <p:nvSpPr>
          <p:cNvPr id="13" name="Text 4"/>
          <p:cNvSpPr/>
          <p:nvPr/>
        </p:nvSpPr>
        <p:spPr>
          <a:xfrm>
            <a:off x="5175504" y="5120640"/>
            <a:ext cx="347472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A9BFDA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Learning agents</a:t>
            </a:r>
            <a:endParaRPr lang="en-US" sz="2230" dirty="0"/>
          </a:p>
        </p:txBody>
      </p:sp>
      <p:sp>
        <p:nvSpPr>
          <p:cNvPr id="14" name="Text 5"/>
          <p:cNvSpPr/>
          <p:nvPr/>
        </p:nvSpPr>
        <p:spPr>
          <a:xfrm>
            <a:off x="6556248" y="3730752"/>
            <a:ext cx="209397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7E9EC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Goal-based agents</a:t>
            </a:r>
            <a:endParaRPr lang="en-US" sz="22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4873752"/>
            <a:ext cx="4233672" cy="17830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2936" y="4873752"/>
            <a:ext cx="4233672" cy="178308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8632" y="4873752"/>
            <a:ext cx="4233672" cy="178308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416" y="6044184"/>
            <a:ext cx="3721608" cy="35661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968" y="6044184"/>
            <a:ext cx="3721608" cy="35661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4664" y="6044184"/>
            <a:ext cx="3721608" cy="35661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2416" y="5129784"/>
            <a:ext cx="685800" cy="685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8968" y="5129784"/>
            <a:ext cx="685800" cy="685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84664" y="5129784"/>
            <a:ext cx="685800" cy="6858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795528" y="3931920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3. Problem-Solving Agents</a:t>
            </a:r>
            <a:endParaRPr lang="en-US" sz="4460" dirty="0"/>
          </a:p>
        </p:txBody>
      </p:sp>
      <p:sp>
        <p:nvSpPr>
          <p:cNvPr id="14" name="Text 1"/>
          <p:cNvSpPr/>
          <p:nvPr/>
        </p:nvSpPr>
        <p:spPr>
          <a:xfrm>
            <a:off x="1289304" y="5248656"/>
            <a:ext cx="18288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90"/>
              </a:lnSpc>
              <a:buNone/>
            </a:pPr>
            <a:r>
              <a:rPr lang="en-US" sz="241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1</a:t>
            </a:r>
            <a:endParaRPr lang="en-US" sz="2410" dirty="0"/>
          </a:p>
        </p:txBody>
      </p:sp>
      <p:sp>
        <p:nvSpPr>
          <p:cNvPr id="15" name="Text 2"/>
          <p:cNvSpPr/>
          <p:nvPr/>
        </p:nvSpPr>
        <p:spPr>
          <a:xfrm>
            <a:off x="1042416" y="6044184"/>
            <a:ext cx="37216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EAEFF6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Vacuum world</a:t>
            </a:r>
            <a:endParaRPr lang="en-US" sz="2230" dirty="0"/>
          </a:p>
        </p:txBody>
      </p:sp>
      <p:sp>
        <p:nvSpPr>
          <p:cNvPr id="16" name="Text 3"/>
          <p:cNvSpPr/>
          <p:nvPr/>
        </p:nvSpPr>
        <p:spPr>
          <a:xfrm>
            <a:off x="5715000" y="5248656"/>
            <a:ext cx="18288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90"/>
              </a:lnSpc>
              <a:buNone/>
            </a:pPr>
            <a:r>
              <a:rPr lang="en-US" sz="241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2</a:t>
            </a:r>
            <a:endParaRPr lang="en-US" sz="2410" dirty="0"/>
          </a:p>
        </p:txBody>
      </p:sp>
      <p:sp>
        <p:nvSpPr>
          <p:cNvPr id="17" name="Text 4"/>
          <p:cNvSpPr/>
          <p:nvPr/>
        </p:nvSpPr>
        <p:spPr>
          <a:xfrm>
            <a:off x="5458968" y="6044184"/>
            <a:ext cx="37216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A9BFDA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8-puzzle</a:t>
            </a:r>
            <a:endParaRPr lang="en-US" sz="2230" dirty="0"/>
          </a:p>
        </p:txBody>
      </p:sp>
      <p:sp>
        <p:nvSpPr>
          <p:cNvPr id="18" name="Text 5"/>
          <p:cNvSpPr/>
          <p:nvPr/>
        </p:nvSpPr>
        <p:spPr>
          <a:xfrm>
            <a:off x="10140696" y="5248656"/>
            <a:ext cx="18288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90"/>
              </a:lnSpc>
              <a:buNone/>
            </a:pPr>
            <a:r>
              <a:rPr lang="en-US" sz="241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3</a:t>
            </a:r>
            <a:endParaRPr lang="en-US" sz="2410" dirty="0"/>
          </a:p>
        </p:txBody>
      </p:sp>
      <p:sp>
        <p:nvSpPr>
          <p:cNvPr id="19" name="Text 6"/>
          <p:cNvSpPr/>
          <p:nvPr/>
        </p:nvSpPr>
        <p:spPr>
          <a:xfrm>
            <a:off x="9884664" y="6044184"/>
            <a:ext cx="37216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7E9EC8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8-queens problem</a:t>
            </a:r>
            <a:endParaRPr lang="en-US" sz="223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2788920"/>
            <a:ext cx="2542032" cy="17099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160" y="2788920"/>
            <a:ext cx="2542032" cy="170992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28" y="4718304"/>
            <a:ext cx="2542032" cy="241401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6160" y="4718304"/>
            <a:ext cx="2542032" cy="241401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648" y="2788920"/>
            <a:ext cx="2542032" cy="170992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3172968"/>
            <a:ext cx="2569464" cy="134416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7872" y="3172968"/>
            <a:ext cx="2569464" cy="134416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84" y="5093208"/>
            <a:ext cx="2569464" cy="204825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7872" y="5093208"/>
            <a:ext cx="2569464" cy="204825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9360" y="3172968"/>
            <a:ext cx="2569464" cy="134416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384" y="3054096"/>
            <a:ext cx="2569464" cy="146304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47872" y="3054096"/>
            <a:ext cx="2569464" cy="146304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384" y="4983480"/>
            <a:ext cx="2569464" cy="146304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47872" y="4983480"/>
            <a:ext cx="2569464" cy="146304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09360" y="3054096"/>
            <a:ext cx="2569464" cy="146304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28216" y="2788920"/>
            <a:ext cx="685800" cy="685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28216" y="4718304"/>
            <a:ext cx="685800" cy="685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89704" y="2788920"/>
            <a:ext cx="685800" cy="685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89704" y="4718304"/>
            <a:ext cx="685800" cy="685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60336" y="2788920"/>
            <a:ext cx="685800" cy="6858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795528" y="1115568"/>
            <a:ext cx="8074152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5. Uninformed Search Strategies</a:t>
            </a:r>
            <a:endParaRPr lang="en-US" sz="4460" dirty="0"/>
          </a:p>
        </p:txBody>
      </p:sp>
      <p:sp>
        <p:nvSpPr>
          <p:cNvPr id="25" name="Text 1"/>
          <p:cNvSpPr/>
          <p:nvPr/>
        </p:nvSpPr>
        <p:spPr>
          <a:xfrm>
            <a:off x="1993392" y="2935224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70"/>
              </a:lnSpc>
              <a:buNone/>
            </a:pPr>
            <a:r>
              <a:rPr lang="en-US" sz="214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1</a:t>
            </a:r>
            <a:endParaRPr lang="en-US" sz="2140" dirty="0"/>
          </a:p>
        </p:txBody>
      </p:sp>
      <p:sp>
        <p:nvSpPr>
          <p:cNvPr id="26" name="Text 2"/>
          <p:cNvSpPr/>
          <p:nvPr/>
        </p:nvSpPr>
        <p:spPr>
          <a:xfrm>
            <a:off x="1042416" y="3538728"/>
            <a:ext cx="205740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Breadth-first search</a:t>
            </a:r>
            <a:endParaRPr lang="en-US" sz="2230" dirty="0"/>
          </a:p>
        </p:txBody>
      </p:sp>
      <p:sp>
        <p:nvSpPr>
          <p:cNvPr id="27" name="Text 3"/>
          <p:cNvSpPr/>
          <p:nvPr/>
        </p:nvSpPr>
        <p:spPr>
          <a:xfrm>
            <a:off x="3803904" y="3538728"/>
            <a:ext cx="205740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Depth-first search</a:t>
            </a:r>
            <a:endParaRPr lang="en-US" sz="2230" dirty="0"/>
          </a:p>
        </p:txBody>
      </p:sp>
      <p:sp>
        <p:nvSpPr>
          <p:cNvPr id="28" name="Text 4"/>
          <p:cNvSpPr/>
          <p:nvPr/>
        </p:nvSpPr>
        <p:spPr>
          <a:xfrm>
            <a:off x="1993392" y="4864608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70"/>
              </a:lnSpc>
              <a:buNone/>
            </a:pPr>
            <a:r>
              <a:rPr lang="en-US" sz="214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4</a:t>
            </a:r>
            <a:endParaRPr lang="en-US" sz="2140" dirty="0"/>
          </a:p>
        </p:txBody>
      </p:sp>
      <p:sp>
        <p:nvSpPr>
          <p:cNvPr id="29" name="Text 5"/>
          <p:cNvSpPr/>
          <p:nvPr/>
        </p:nvSpPr>
        <p:spPr>
          <a:xfrm>
            <a:off x="1042416" y="5468112"/>
            <a:ext cx="205740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Depth-limited search</a:t>
            </a:r>
            <a:endParaRPr lang="en-US" sz="2230" dirty="0"/>
          </a:p>
        </p:txBody>
      </p:sp>
      <p:sp>
        <p:nvSpPr>
          <p:cNvPr id="30" name="Text 6"/>
          <p:cNvSpPr/>
          <p:nvPr/>
        </p:nvSpPr>
        <p:spPr>
          <a:xfrm>
            <a:off x="4754880" y="2935224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70"/>
              </a:lnSpc>
              <a:buNone/>
            </a:pPr>
            <a:r>
              <a:rPr lang="en-US" sz="214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2</a:t>
            </a:r>
            <a:endParaRPr lang="en-US" sz="2140" dirty="0"/>
          </a:p>
        </p:txBody>
      </p:sp>
      <p:sp>
        <p:nvSpPr>
          <p:cNvPr id="31" name="Text 7"/>
          <p:cNvSpPr/>
          <p:nvPr/>
        </p:nvSpPr>
        <p:spPr>
          <a:xfrm>
            <a:off x="3803904" y="5468112"/>
            <a:ext cx="2057400" cy="1426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Iterative deepening depth-first search</a:t>
            </a:r>
            <a:endParaRPr lang="en-US" sz="2230" dirty="0"/>
          </a:p>
        </p:txBody>
      </p:sp>
      <p:sp>
        <p:nvSpPr>
          <p:cNvPr id="32" name="Text 8"/>
          <p:cNvSpPr/>
          <p:nvPr/>
        </p:nvSpPr>
        <p:spPr>
          <a:xfrm>
            <a:off x="4754880" y="4864608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70"/>
              </a:lnSpc>
              <a:buNone/>
            </a:pPr>
            <a:r>
              <a:rPr lang="en-US" sz="214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5</a:t>
            </a:r>
            <a:endParaRPr lang="en-US" sz="2140" dirty="0"/>
          </a:p>
        </p:txBody>
      </p:sp>
      <p:sp>
        <p:nvSpPr>
          <p:cNvPr id="33" name="Text 9"/>
          <p:cNvSpPr/>
          <p:nvPr/>
        </p:nvSpPr>
        <p:spPr>
          <a:xfrm>
            <a:off x="6574536" y="3538728"/>
            <a:ext cx="205740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Bidirectional search</a:t>
            </a:r>
            <a:endParaRPr lang="en-US" sz="2230" dirty="0"/>
          </a:p>
        </p:txBody>
      </p:sp>
      <p:sp>
        <p:nvSpPr>
          <p:cNvPr id="34" name="Text 10"/>
          <p:cNvSpPr/>
          <p:nvPr/>
        </p:nvSpPr>
        <p:spPr>
          <a:xfrm>
            <a:off x="7516368" y="2935224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70"/>
              </a:lnSpc>
              <a:buNone/>
            </a:pPr>
            <a:r>
              <a:rPr lang="en-US" sz="214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3</a:t>
            </a:r>
            <a:endParaRPr lang="en-US" sz="21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12" y="4270248"/>
            <a:ext cx="6327648" cy="8686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12" y="5330952"/>
            <a:ext cx="6327648" cy="86868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112" y="6391656"/>
            <a:ext cx="6327648" cy="86868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4656" y="4270248"/>
            <a:ext cx="6327648" cy="86868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656" y="5330952"/>
            <a:ext cx="6327648" cy="86868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4656" y="6391656"/>
            <a:ext cx="6327648" cy="86868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84" y="4270248"/>
            <a:ext cx="146304" cy="86868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84" y="5330952"/>
            <a:ext cx="146304" cy="86868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6384" y="6391656"/>
            <a:ext cx="146304" cy="86868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5784" y="4270248"/>
            <a:ext cx="146304" cy="86868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5784" y="5330952"/>
            <a:ext cx="146304" cy="86868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5784" y="6391656"/>
            <a:ext cx="146304" cy="86868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795528" y="3319272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6. Informed Search Strategies</a:t>
            </a:r>
            <a:endParaRPr lang="en-US" sz="4460" dirty="0"/>
          </a:p>
        </p:txBody>
      </p:sp>
      <p:sp>
        <p:nvSpPr>
          <p:cNvPr id="17" name="Text 1"/>
          <p:cNvSpPr/>
          <p:nvPr/>
        </p:nvSpPr>
        <p:spPr>
          <a:xfrm>
            <a:off x="1133856" y="4526280"/>
            <a:ext cx="583387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Best First Search</a:t>
            </a:r>
            <a:endParaRPr lang="en-US" sz="2230" dirty="0"/>
          </a:p>
        </p:txBody>
      </p:sp>
      <p:sp>
        <p:nvSpPr>
          <p:cNvPr id="18" name="Text 2"/>
          <p:cNvSpPr/>
          <p:nvPr/>
        </p:nvSpPr>
        <p:spPr>
          <a:xfrm>
            <a:off x="1133856" y="5586984"/>
            <a:ext cx="583387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Beam Search</a:t>
            </a:r>
            <a:endParaRPr lang="en-US" sz="2230" dirty="0"/>
          </a:p>
        </p:txBody>
      </p:sp>
      <p:sp>
        <p:nvSpPr>
          <p:cNvPr id="19" name="Text 3"/>
          <p:cNvSpPr/>
          <p:nvPr/>
        </p:nvSpPr>
        <p:spPr>
          <a:xfrm>
            <a:off x="1133856" y="6647688"/>
            <a:ext cx="583387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Min Max Algorithm</a:t>
            </a:r>
            <a:endParaRPr lang="en-US" sz="2230" dirty="0"/>
          </a:p>
        </p:txBody>
      </p:sp>
      <p:sp>
        <p:nvSpPr>
          <p:cNvPr id="20" name="Text 4"/>
          <p:cNvSpPr/>
          <p:nvPr/>
        </p:nvSpPr>
        <p:spPr>
          <a:xfrm>
            <a:off x="7772400" y="4526280"/>
            <a:ext cx="583387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Hill-climbing search</a:t>
            </a:r>
            <a:endParaRPr lang="en-US" sz="2230" dirty="0"/>
          </a:p>
        </p:txBody>
      </p:sp>
      <p:sp>
        <p:nvSpPr>
          <p:cNvPr id="21" name="Text 5"/>
          <p:cNvSpPr/>
          <p:nvPr/>
        </p:nvSpPr>
        <p:spPr>
          <a:xfrm>
            <a:off x="7772400" y="5586984"/>
            <a:ext cx="583387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A*</a:t>
            </a:r>
            <a:endParaRPr lang="en-US" sz="2230" dirty="0"/>
          </a:p>
        </p:txBody>
      </p:sp>
      <p:sp>
        <p:nvSpPr>
          <p:cNvPr id="22" name="Text 6"/>
          <p:cNvSpPr/>
          <p:nvPr/>
        </p:nvSpPr>
        <p:spPr>
          <a:xfrm>
            <a:off x="7772400" y="6647688"/>
            <a:ext cx="583387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Alpha-Beta Pruning</a:t>
            </a:r>
            <a:endParaRPr lang="en-US" sz="223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2130552"/>
            <a:ext cx="8101584" cy="152704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3840480"/>
            <a:ext cx="8101584" cy="152704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5559552"/>
            <a:ext cx="8101584" cy="152704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816" y="2807208"/>
            <a:ext cx="8046720" cy="81381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816" y="4526280"/>
            <a:ext cx="8046720" cy="81381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816" y="6245352"/>
            <a:ext cx="8046720" cy="81381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528" y="2130552"/>
            <a:ext cx="8074152" cy="685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528" y="3840480"/>
            <a:ext cx="8074152" cy="685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528" y="5559552"/>
            <a:ext cx="8074152" cy="6858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795528" y="1179576"/>
            <a:ext cx="8074152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7. AI Game Examples</a:t>
            </a:r>
            <a:endParaRPr lang="en-US" sz="4460" dirty="0"/>
          </a:p>
        </p:txBody>
      </p:sp>
      <p:sp>
        <p:nvSpPr>
          <p:cNvPr id="14" name="Text 1"/>
          <p:cNvSpPr/>
          <p:nvPr/>
        </p:nvSpPr>
        <p:spPr>
          <a:xfrm>
            <a:off x="1042416" y="3035808"/>
            <a:ext cx="758952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Tic-Tac-Toe</a:t>
            </a:r>
            <a:endParaRPr lang="en-US" sz="2230" dirty="0"/>
          </a:p>
        </p:txBody>
      </p:sp>
      <p:sp>
        <p:nvSpPr>
          <p:cNvPr id="15" name="Text 2"/>
          <p:cNvSpPr/>
          <p:nvPr/>
        </p:nvSpPr>
        <p:spPr>
          <a:xfrm>
            <a:off x="1042416" y="4754880"/>
            <a:ext cx="758952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Chess</a:t>
            </a:r>
            <a:endParaRPr lang="en-US" sz="2230" dirty="0"/>
          </a:p>
        </p:txBody>
      </p:sp>
      <p:sp>
        <p:nvSpPr>
          <p:cNvPr id="16" name="Text 3"/>
          <p:cNvSpPr/>
          <p:nvPr/>
        </p:nvSpPr>
        <p:spPr>
          <a:xfrm>
            <a:off x="4736592" y="2221992"/>
            <a:ext cx="20116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1</a:t>
            </a:r>
            <a:endParaRPr lang="en-US" sz="2670" dirty="0"/>
          </a:p>
        </p:txBody>
      </p:sp>
      <p:sp>
        <p:nvSpPr>
          <p:cNvPr id="17" name="Text 4"/>
          <p:cNvSpPr/>
          <p:nvPr/>
        </p:nvSpPr>
        <p:spPr>
          <a:xfrm>
            <a:off x="4736592" y="3941064"/>
            <a:ext cx="20116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2</a:t>
            </a:r>
            <a:endParaRPr lang="en-US" sz="2670" dirty="0"/>
          </a:p>
        </p:txBody>
      </p:sp>
      <p:sp>
        <p:nvSpPr>
          <p:cNvPr id="18" name="Text 5"/>
          <p:cNvSpPr/>
          <p:nvPr/>
        </p:nvSpPr>
        <p:spPr>
          <a:xfrm>
            <a:off x="1042416" y="6464808"/>
            <a:ext cx="758952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Snake game</a:t>
            </a:r>
            <a:endParaRPr lang="en-US" sz="2230" dirty="0"/>
          </a:p>
        </p:txBody>
      </p:sp>
      <p:sp>
        <p:nvSpPr>
          <p:cNvPr id="19" name="Text 6"/>
          <p:cNvSpPr/>
          <p:nvPr/>
        </p:nvSpPr>
        <p:spPr>
          <a:xfrm>
            <a:off x="4736592" y="5650992"/>
            <a:ext cx="20116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3</a:t>
            </a:r>
            <a:endParaRPr lang="en-US" sz="267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96" y="4361688"/>
            <a:ext cx="8129016" cy="9326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96" y="5449824"/>
            <a:ext cx="8129016" cy="9326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95528" y="1892808"/>
            <a:ext cx="8074152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8. Defining Constraint Satisfaction Problems</a:t>
            </a:r>
            <a:endParaRPr lang="en-US" sz="4460" dirty="0"/>
          </a:p>
        </p:txBody>
      </p:sp>
      <p:sp>
        <p:nvSpPr>
          <p:cNvPr id="7" name="Text 1"/>
          <p:cNvSpPr/>
          <p:nvPr/>
        </p:nvSpPr>
        <p:spPr>
          <a:xfrm>
            <a:off x="795528" y="3566160"/>
            <a:ext cx="8074152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r>
              <a:rPr lang="en-US" sz="3570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Map Coloring</a:t>
            </a:r>
            <a:endParaRPr lang="en-US" sz="3570" dirty="0"/>
          </a:p>
        </p:txBody>
      </p:sp>
      <p:sp>
        <p:nvSpPr>
          <p:cNvPr id="8" name="Text 2"/>
          <p:cNvSpPr/>
          <p:nvPr/>
        </p:nvSpPr>
        <p:spPr>
          <a:xfrm>
            <a:off x="1051560" y="4645152"/>
            <a:ext cx="75620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Map coloring</a:t>
            </a:r>
            <a:endParaRPr lang="en-US" sz="2230" dirty="0"/>
          </a:p>
        </p:txBody>
      </p:sp>
      <p:sp>
        <p:nvSpPr>
          <p:cNvPr id="9" name="Text 3"/>
          <p:cNvSpPr/>
          <p:nvPr/>
        </p:nvSpPr>
        <p:spPr>
          <a:xfrm>
            <a:off x="1051560" y="5742432"/>
            <a:ext cx="75620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294160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Variations on the CSP formalism</a:t>
            </a:r>
            <a:endParaRPr lang="en-US" sz="223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218</Words>
  <Application>Microsoft Office PowerPoint</Application>
  <PresentationFormat>Custom</PresentationFormat>
  <Paragraphs>78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思源宋体-思源宋体-Regular</vt:lpstr>
      <vt:lpstr>思源宋体-思源宋体-SemiBold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3</cp:revision>
  <dcterms:created xsi:type="dcterms:W3CDTF">2025-10-23T20:50:03Z</dcterms:created>
  <dcterms:modified xsi:type="dcterms:W3CDTF">2025-10-23T21:03:13Z</dcterms:modified>
</cp:coreProperties>
</file>